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embeddedFontLst>
    <p:embeddedFont>
      <p:font typeface="Old Standard TT" panose="020B0604020202020204" charset="0"/>
      <p:regular r:id="rId25"/>
      <p:bold r:id="rId26"/>
      <p:italic r:id="rId27"/>
    </p:embeddedFont>
    <p:embeddedFont>
      <p:font typeface="Lato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ff1ea2f11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ff1ea2f11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ff1ea2f1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dff1ea2f1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ff1ea2f11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ff1ea2f11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ff1ea2f11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dff1ea2f11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dff1ea2f11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dff1ea2f11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dff1ea2f11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dff1ea2f11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dff1ea2f11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dff1ea2f11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dff1ea2f11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dff1ea2f11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dff1ea2f11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dff1ea2f11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dff1ea2f11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dff1ea2f11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09f6b47f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09f6b47f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ff1ea2f11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dff1ea2f11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dff1ea2f11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dff1ea2f11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e09f6b47f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e09f6b47f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ff1ea2f11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ff1ea2f11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ff1ea2f11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ff1ea2f11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ff1ea2f11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ff1ea2f11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ff1ea2f1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ff1ea2f1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ff1ea2f11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ff1ea2f11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ff1ea2f11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ff1ea2f11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dff1ea2f11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dff1ea2f11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ic Directions 06.15.21" type="title">
  <p:cSld name="TITLE">
    <p:bg>
      <p:bgPr>
        <a:solidFill>
          <a:srgbClr val="004B87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rgbClr val="2288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Lato"/>
              <a:buNone/>
              <a:defRPr sz="4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Lato"/>
              <a:buNone/>
              <a:defRPr sz="24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92400" y="-332425"/>
            <a:ext cx="6359201" cy="222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0" name="Google Shape;60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4B87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rgbClr val="22884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Lato"/>
              <a:buNone/>
              <a:defRPr sz="6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rgbClr val="2288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3000"/>
              <a:buFont typeface="Lato"/>
              <a:buNone/>
              <a:defRPr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800"/>
              <a:buFont typeface="Lato"/>
              <a:buChar char="●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3000"/>
              <a:buFont typeface="Lato"/>
              <a:buNone/>
              <a:defRPr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 sz="14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●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●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 sz="14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●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●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○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Font typeface="Lato"/>
              <a:buChar char="■"/>
              <a:defRPr sz="12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3000"/>
              <a:buFont typeface="Lato"/>
              <a:buNone/>
              <a:defRPr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400"/>
              <a:buFont typeface="Lato"/>
              <a:buNone/>
              <a:defRPr sz="24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●"/>
              <a:defRPr sz="1200">
                <a:solidFill>
                  <a:srgbClr val="228848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○"/>
              <a:defRPr sz="1200">
                <a:solidFill>
                  <a:srgbClr val="228848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■"/>
              <a:defRPr sz="1200">
                <a:solidFill>
                  <a:srgbClr val="228848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●"/>
              <a:defRPr sz="1200">
                <a:solidFill>
                  <a:srgbClr val="228848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○"/>
              <a:defRPr sz="1200">
                <a:solidFill>
                  <a:srgbClr val="228848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■"/>
              <a:defRPr sz="1200">
                <a:solidFill>
                  <a:srgbClr val="228848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●"/>
              <a:defRPr sz="1200">
                <a:solidFill>
                  <a:srgbClr val="228848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○"/>
              <a:defRPr sz="1200">
                <a:solidFill>
                  <a:srgbClr val="228848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200"/>
              <a:buChar char="■"/>
              <a:defRPr sz="1200">
                <a:solidFill>
                  <a:srgbClr val="22884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228848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Lato"/>
              <a:buNone/>
              <a:defRPr sz="5400" b="1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4" name="Google Shape;44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rgbClr val="2288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4200"/>
              <a:buFont typeface="Lato"/>
              <a:buNone/>
              <a:defRPr sz="42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2100"/>
              <a:buFont typeface="Lato"/>
              <a:buNone/>
              <a:defRPr sz="2100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Char char="●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○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■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●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○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■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●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○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ato"/>
              <a:buChar char="■"/>
              <a:defRPr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1" name="Google Shape;5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12204" y="4167950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5" name="Google Shape;55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15891" y="4171625"/>
            <a:ext cx="2151784" cy="75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B87"/>
              </a:buClr>
              <a:buSzPts val="3000"/>
              <a:buFont typeface="Lato"/>
              <a:buNone/>
              <a:defRPr sz="3000" b="1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800"/>
              <a:buFont typeface="Lato"/>
              <a:buChar char="●"/>
              <a:defRPr sz="18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●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○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1400"/>
              <a:buFont typeface="Lato"/>
              <a:buChar char="■"/>
              <a:defRPr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SRVUSD Strategic Directions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15,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474050" y="647825"/>
            <a:ext cx="5604000" cy="29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/>
              <a:t>Equity &amp; Inclusion and</a:t>
            </a:r>
            <a:endParaRPr sz="4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/>
              <a:t>Social Emotional Well-Being are needed for </a:t>
            </a:r>
            <a:r>
              <a:rPr lang="en" sz="4200">
                <a:solidFill>
                  <a:srgbClr val="004B87"/>
                </a:solidFill>
              </a:rPr>
              <a:t>academic excellence</a:t>
            </a:r>
            <a:r>
              <a:rPr lang="en" sz="4200"/>
              <a:t> to remain</a:t>
            </a:r>
            <a:endParaRPr sz="4200"/>
          </a:p>
        </p:txBody>
      </p:sp>
      <p:sp>
        <p:nvSpPr>
          <p:cNvPr id="133" name="Google Shape;133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10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3863325" y="4049600"/>
            <a:ext cx="46650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5" name="Google Shape;135;p22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474050" y="952625"/>
            <a:ext cx="5604000" cy="29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All our </a:t>
            </a:r>
            <a:r>
              <a:rPr lang="en" sz="3800">
                <a:solidFill>
                  <a:srgbClr val="004B87"/>
                </a:solidFill>
              </a:rPr>
              <a:t>students, staff and community</a:t>
            </a:r>
            <a:r>
              <a:rPr lang="en" sz="3800"/>
              <a:t> are included in our commitment to equity and inclusion - </a:t>
            </a:r>
            <a:r>
              <a:rPr lang="en" sz="3800">
                <a:solidFill>
                  <a:srgbClr val="004B87"/>
                </a:solidFill>
              </a:rPr>
              <a:t>including those with special education needs</a:t>
            </a:r>
            <a:endParaRPr sz="3800">
              <a:solidFill>
                <a:srgbClr val="004B87"/>
              </a:solidFill>
            </a:endParaRPr>
          </a:p>
        </p:txBody>
      </p:sp>
      <p:sp>
        <p:nvSpPr>
          <p:cNvPr id="141" name="Google Shape;141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11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142" name="Google Shape;142;p23"/>
          <p:cNvSpPr txBox="1"/>
          <p:nvPr/>
        </p:nvSpPr>
        <p:spPr>
          <a:xfrm>
            <a:off x="3863325" y="4049600"/>
            <a:ext cx="46650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3" name="Google Shape;143;p23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29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continue to define </a:t>
            </a:r>
            <a:r>
              <a:rPr lang="en">
                <a:solidFill>
                  <a:srgbClr val="004B87"/>
                </a:solidFill>
              </a:rPr>
              <a:t>Deep Learning</a:t>
            </a:r>
            <a:endParaRPr>
              <a:solidFill>
                <a:srgbClr val="004B87"/>
              </a:solidFill>
            </a:endParaRPr>
          </a:p>
        </p:txBody>
      </p:sp>
      <p:sp>
        <p:nvSpPr>
          <p:cNvPr id="149" name="Google Shape;149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50" name="Google Shape;150;p24"/>
          <p:cNvSpPr txBox="1"/>
          <p:nvPr/>
        </p:nvSpPr>
        <p:spPr>
          <a:xfrm>
            <a:off x="490250" y="3663550"/>
            <a:ext cx="46650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Supports our commitment to academic excellence</a:t>
            </a:r>
            <a:endParaRPr sz="24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1" name="Google Shape;151;p24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We will ask our school sites to continue to </a:t>
            </a:r>
            <a:r>
              <a:rPr lang="en" sz="3800">
                <a:solidFill>
                  <a:srgbClr val="004B87"/>
                </a:solidFill>
              </a:rPr>
              <a:t>engage their communities </a:t>
            </a:r>
            <a:r>
              <a:rPr lang="en" sz="3800"/>
              <a:t>regarding Social Emotional Well-Being programs that will be used at their sites</a:t>
            </a:r>
            <a:endParaRPr sz="3800"/>
          </a:p>
        </p:txBody>
      </p:sp>
      <p:sp>
        <p:nvSpPr>
          <p:cNvPr id="157" name="Google Shape;157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pic>
        <p:nvPicPr>
          <p:cNvPr id="158" name="Google Shape;158;p25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title"/>
          </p:nvPr>
        </p:nvSpPr>
        <p:spPr>
          <a:xfrm>
            <a:off x="490250" y="-1594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4B87"/>
                </a:solidFill>
              </a:rPr>
              <a:t>Measurement of progress</a:t>
            </a:r>
            <a:r>
              <a:rPr lang="en" sz="4400"/>
              <a:t> will be made at the District, School Site and Department levels</a:t>
            </a:r>
            <a:endParaRPr sz="4400"/>
          </a:p>
        </p:txBody>
      </p:sp>
      <p:sp>
        <p:nvSpPr>
          <p:cNvPr id="164" name="Google Shape;164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pic>
        <p:nvPicPr>
          <p:cNvPr id="165" name="Google Shape;165;p26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6"/>
          <p:cNvSpPr txBox="1"/>
          <p:nvPr/>
        </p:nvSpPr>
        <p:spPr>
          <a:xfrm>
            <a:off x="490250" y="3795900"/>
            <a:ext cx="5554200" cy="11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Clarified by January 2022 - after we have had more time to engage our community between August and January.</a:t>
            </a:r>
            <a:endParaRPr sz="20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>
            <a:spLocks noGrp="1"/>
          </p:cNvSpPr>
          <p:nvPr>
            <p:ph type="title"/>
          </p:nvPr>
        </p:nvSpPr>
        <p:spPr>
          <a:xfrm>
            <a:off x="51230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The importance of </a:t>
            </a:r>
            <a:r>
              <a:rPr lang="en" sz="4800">
                <a:solidFill>
                  <a:srgbClr val="004B87"/>
                </a:solidFill>
              </a:rPr>
              <a:t>Career and Technical Education</a:t>
            </a:r>
            <a:r>
              <a:rPr lang="en" sz="4800"/>
              <a:t> is included in the plan</a:t>
            </a:r>
            <a:endParaRPr sz="4800"/>
          </a:p>
        </p:txBody>
      </p:sp>
      <p:sp>
        <p:nvSpPr>
          <p:cNvPr id="172" name="Google Shape;172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pic>
        <p:nvPicPr>
          <p:cNvPr id="173" name="Google Shape;173;p27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4B87"/>
                </a:solidFill>
              </a:rPr>
              <a:t>Continuous Improvement Cycle </a:t>
            </a:r>
            <a:r>
              <a:rPr lang="en" sz="4800"/>
              <a:t>will include parents and students with our staff</a:t>
            </a:r>
            <a:endParaRPr sz="4800"/>
          </a:p>
        </p:txBody>
      </p:sp>
      <p:sp>
        <p:nvSpPr>
          <p:cNvPr id="179" name="Google Shape;179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pic>
        <p:nvPicPr>
          <p:cNvPr id="180" name="Google Shape;180;p28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512700" y="2439525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Transformational change requires cultural shifts...</a:t>
            </a:r>
            <a:endParaRPr sz="4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pic>
        <p:nvPicPr>
          <p:cNvPr id="187" name="Google Shape;18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575" y="4145300"/>
            <a:ext cx="2225725" cy="77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Cultural Shifts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18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94" name="Google Shape;194;p30"/>
          <p:cNvSpPr txBox="1"/>
          <p:nvPr/>
        </p:nvSpPr>
        <p:spPr>
          <a:xfrm>
            <a:off x="477875" y="807925"/>
            <a:ext cx="7370400" cy="3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2000"/>
              <a:buFont typeface="Lato"/>
              <a:buChar char="●"/>
            </a:pPr>
            <a:r>
              <a:rPr lang="en" sz="2000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rPr>
              <a:t>Broadening definition of success</a:t>
            </a: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 while maintaining high standards for academic achievement</a:t>
            </a: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2000"/>
              <a:buFont typeface="Lato"/>
              <a:buChar char="●"/>
            </a:pP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Strengthening and enhancing </a:t>
            </a:r>
            <a:r>
              <a:rPr lang="en" sz="2000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rPr>
              <a:t>shared leadership</a:t>
            </a: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 and responsiveness</a:t>
            </a: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2000"/>
              <a:buFont typeface="Lato"/>
              <a:buChar char="●"/>
            </a:pP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Prioritizing </a:t>
            </a:r>
            <a:r>
              <a:rPr lang="en" sz="2000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rPr>
              <a:t>equity and inclusion</a:t>
            </a: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 as a condition for all students’ success</a:t>
            </a: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228848"/>
              </a:buClr>
              <a:buSzPts val="2000"/>
              <a:buFont typeface="Lato"/>
              <a:buChar char="●"/>
            </a:pPr>
            <a:r>
              <a:rPr lang="en" sz="2000">
                <a:solidFill>
                  <a:srgbClr val="004B87"/>
                </a:solidFill>
                <a:latin typeface="Lato"/>
                <a:ea typeface="Lato"/>
                <a:cs typeface="Lato"/>
                <a:sym typeface="Lato"/>
              </a:rPr>
              <a:t>Changing instruction, assessment, and intervention </a:t>
            </a:r>
            <a:r>
              <a:rPr lang="en" sz="2000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strategies as necessary to support the strategic directions</a:t>
            </a:r>
            <a:endParaRPr sz="2000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19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201" name="Google Shape;201;p31"/>
          <p:cNvSpPr txBox="1">
            <a:spLocks noGrp="1"/>
          </p:cNvSpPr>
          <p:nvPr>
            <p:ph type="body" idx="2"/>
          </p:nvPr>
        </p:nvSpPr>
        <p:spPr>
          <a:xfrm>
            <a:off x="4939500" y="555875"/>
            <a:ext cx="3837000" cy="416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b="1"/>
              <a:t>Develop a </a:t>
            </a:r>
            <a:r>
              <a:rPr lang="en" sz="1700" b="1">
                <a:solidFill>
                  <a:srgbClr val="004B87"/>
                </a:solidFill>
              </a:rPr>
              <a:t>facilitated process </a:t>
            </a:r>
            <a:endParaRPr sz="1700" b="1">
              <a:solidFill>
                <a:srgbClr val="004B87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b="1"/>
              <a:t>Will be used by every site and department between August and January</a:t>
            </a:r>
            <a:endParaRPr sz="1300" b="1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 b="1"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●"/>
            </a:pPr>
            <a:r>
              <a:rPr lang="en" sz="1700" b="1"/>
              <a:t>Finalize </a:t>
            </a:r>
            <a:r>
              <a:rPr lang="en" sz="1700" b="1">
                <a:solidFill>
                  <a:srgbClr val="004B87"/>
                </a:solidFill>
              </a:rPr>
              <a:t>District committees and processes</a:t>
            </a:r>
            <a:endParaRPr sz="1700" b="1">
              <a:solidFill>
                <a:srgbClr val="004B87"/>
              </a:solidFill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b="1"/>
              <a:t>To support the Strategic work</a:t>
            </a:r>
            <a:endParaRPr sz="1300" b="1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 b="1"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●"/>
            </a:pPr>
            <a:r>
              <a:rPr lang="en" sz="1700" b="1"/>
              <a:t>Bring a </a:t>
            </a:r>
            <a:r>
              <a:rPr lang="en" sz="1700" b="1">
                <a:solidFill>
                  <a:srgbClr val="004B87"/>
                </a:solidFill>
              </a:rPr>
              <a:t>report back to the Board:</a:t>
            </a:r>
            <a:endParaRPr sz="1700" b="1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b="1"/>
              <a:t>November 16, 2021 </a:t>
            </a:r>
            <a:endParaRPr sz="1700" b="1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b="1"/>
              <a:t>January 18, 2022</a:t>
            </a:r>
            <a:endParaRPr sz="1700"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875" y="64875"/>
            <a:ext cx="6655926" cy="49919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4"/>
          <p:cNvSpPr txBox="1"/>
          <p:nvPr/>
        </p:nvSpPr>
        <p:spPr>
          <a:xfrm rot="548">
            <a:off x="238775" y="1753500"/>
            <a:ext cx="1883100" cy="163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Strategic Directions Overview</a:t>
            </a:r>
            <a:endParaRPr sz="2800" b="1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will continue to work on</a:t>
            </a:r>
            <a:endParaRPr/>
          </a:p>
        </p:txBody>
      </p:sp>
      <p:sp>
        <p:nvSpPr>
          <p:cNvPr id="207" name="Google Shape;207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20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208" name="Google Shape;208;p32"/>
          <p:cNvSpPr txBox="1">
            <a:spLocks noGrp="1"/>
          </p:cNvSpPr>
          <p:nvPr>
            <p:ph type="body" idx="4294967295"/>
          </p:nvPr>
        </p:nvSpPr>
        <p:spPr>
          <a:xfrm>
            <a:off x="143400" y="817500"/>
            <a:ext cx="8622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Start the 21-22 school year </a:t>
            </a:r>
            <a:r>
              <a:rPr lang="en" sz="2100" b="1">
                <a:solidFill>
                  <a:srgbClr val="004B87"/>
                </a:solidFill>
              </a:rPr>
              <a:t>differently</a:t>
            </a:r>
            <a:endParaRPr sz="2100" b="1">
              <a:solidFill>
                <a:srgbClr val="004B87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Continue our work on</a:t>
            </a:r>
            <a:r>
              <a:rPr lang="en" sz="2100" b="1"/>
              <a:t> </a:t>
            </a:r>
            <a:r>
              <a:rPr lang="en" sz="2100"/>
              <a:t>multi-tiered systems of support and grading, and structured literacy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Continue </a:t>
            </a:r>
            <a:r>
              <a:rPr lang="en" sz="2100" b="1">
                <a:solidFill>
                  <a:srgbClr val="004B87"/>
                </a:solidFill>
              </a:rPr>
              <a:t>examining issues of access</a:t>
            </a:r>
            <a:r>
              <a:rPr lang="en" sz="2100"/>
              <a:t> to the instruction, programs, and interventions our students need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Provide facilitated </a:t>
            </a:r>
            <a:r>
              <a:rPr lang="en" sz="2100" b="1">
                <a:solidFill>
                  <a:srgbClr val="004B87"/>
                </a:solidFill>
              </a:rPr>
              <a:t>equity</a:t>
            </a:r>
            <a:r>
              <a:rPr lang="en" sz="2100">
                <a:solidFill>
                  <a:srgbClr val="004B87"/>
                </a:solidFill>
              </a:rPr>
              <a:t> </a:t>
            </a:r>
            <a:r>
              <a:rPr lang="en" sz="2100" b="1">
                <a:solidFill>
                  <a:srgbClr val="004B87"/>
                </a:solidFill>
              </a:rPr>
              <a:t>learning opportunities</a:t>
            </a:r>
            <a:r>
              <a:rPr lang="en" sz="2100" b="1"/>
              <a:t> </a:t>
            </a:r>
            <a:r>
              <a:rPr lang="en" sz="2100"/>
              <a:t>for all staff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Implement the components of the </a:t>
            </a:r>
            <a:r>
              <a:rPr lang="en" sz="2100" b="1">
                <a:solidFill>
                  <a:srgbClr val="004B87"/>
                </a:solidFill>
              </a:rPr>
              <a:t>Responding to</a:t>
            </a:r>
            <a:r>
              <a:rPr lang="en" sz="2100">
                <a:solidFill>
                  <a:srgbClr val="004B87"/>
                </a:solidFill>
              </a:rPr>
              <a:t> </a:t>
            </a:r>
            <a:r>
              <a:rPr lang="en" sz="2100" b="1">
                <a:solidFill>
                  <a:srgbClr val="004B87"/>
                </a:solidFill>
              </a:rPr>
              <a:t>Discrimination and Hate Handbook</a:t>
            </a:r>
            <a:endParaRPr sz="2100" b="1">
              <a:solidFill>
                <a:srgbClr val="004B87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●"/>
            </a:pPr>
            <a:r>
              <a:rPr lang="en" sz="2100"/>
              <a:t>Strengthen our </a:t>
            </a:r>
            <a:r>
              <a:rPr lang="en" sz="2100" b="1">
                <a:solidFill>
                  <a:srgbClr val="004B87"/>
                </a:solidFill>
              </a:rPr>
              <a:t>reporting</a:t>
            </a:r>
            <a:r>
              <a:rPr lang="en" sz="2100">
                <a:solidFill>
                  <a:srgbClr val="004B87"/>
                </a:solidFill>
              </a:rPr>
              <a:t> </a:t>
            </a:r>
            <a:r>
              <a:rPr lang="en" sz="2100" b="1">
                <a:solidFill>
                  <a:srgbClr val="004B87"/>
                </a:solidFill>
              </a:rPr>
              <a:t>mechanisms</a:t>
            </a:r>
            <a:r>
              <a:rPr lang="en" sz="2100"/>
              <a:t> when issues of discrimination occur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>
            <a:spLocks noGrp="1"/>
          </p:cNvSpPr>
          <p:nvPr>
            <p:ph type="title"/>
          </p:nvPr>
        </p:nvSpPr>
        <p:spPr>
          <a:xfrm>
            <a:off x="512700" y="413175"/>
            <a:ext cx="8118600" cy="262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 you to all stakeholders for your engagement in this process</a:t>
            </a:r>
            <a:endParaRPr sz="4800"/>
          </a:p>
        </p:txBody>
      </p:sp>
      <p:sp>
        <p:nvSpPr>
          <p:cNvPr id="214" name="Google Shape;214;p33"/>
          <p:cNvSpPr txBox="1">
            <a:spLocks noGrp="1"/>
          </p:cNvSpPr>
          <p:nvPr>
            <p:ph type="subTitle" idx="4294967295"/>
          </p:nvPr>
        </p:nvSpPr>
        <p:spPr>
          <a:xfrm>
            <a:off x="512700" y="3535854"/>
            <a:ext cx="8118600" cy="10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accent2"/>
                </a:solidFill>
              </a:rPr>
              <a:t>Have a great summer break!</a:t>
            </a:r>
            <a:endParaRPr sz="3000" b="1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2"/>
                </a:solidFill>
              </a:rPr>
              <a:t>Next Board of Education meeting: </a:t>
            </a:r>
            <a:endParaRPr sz="180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August 3, 2021 (am meeting)</a:t>
            </a:r>
            <a:endParaRPr sz="1800"/>
          </a:p>
        </p:txBody>
      </p:sp>
      <p:sp>
        <p:nvSpPr>
          <p:cNvPr id="215" name="Google Shape;215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pic>
        <p:nvPicPr>
          <p:cNvPr id="216" name="Google Shape;21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2975" y="4080000"/>
            <a:ext cx="2790925" cy="97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pic>
        <p:nvPicPr>
          <p:cNvPr id="222" name="Google Shape;22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ThoughtExchange</a:t>
            </a:r>
            <a:endParaRPr sz="3700"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Participants: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131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_____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Thoughts Shared: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52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_____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Ratings: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1657</a:t>
            </a:r>
            <a:endParaRPr b="1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b="1"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Reopened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1 - 10, 2021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feedback on the DRAFT plan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Comments</a:t>
            </a:r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Smaller class sizes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Equity must include students with special education needs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 greater details about Deep Learning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 more specificity on Social Emotional programs</a:t>
            </a:r>
            <a:endParaRPr sz="2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4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Comments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11700" y="10954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Reach out to underrepresented groups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Develop more career exploration/jobs placement opportunities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Quantity of work should not take the place of quality of work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When hiring for diversity, be sure to represent all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2200"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Comments</a:t>
            </a:r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11700" y="10954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Challenges in terms of equitable funding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Emphasize group work and teams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Parents must factor more into things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Oversight committees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Communications plans</a:t>
            </a:r>
            <a:endParaRPr sz="22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Publicize measurable goals</a:t>
            </a:r>
            <a:endParaRPr sz="220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Concerns that were communicated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Academic excellence will be minimized</a:t>
            </a:r>
            <a:endParaRPr sz="2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Actions related to equity and inclusion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Moving too slowly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Moving too quickly</a:t>
            </a:r>
            <a:endParaRPr sz="2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Commitments...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8</a:t>
            </a:fld>
            <a:endParaRPr>
              <a:solidFill>
                <a:schemeClr val="accent1"/>
              </a:solidFill>
            </a:endParaRPr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0925" y="3964675"/>
            <a:ext cx="2570374" cy="89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474050" y="647825"/>
            <a:ext cx="5604000" cy="29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Academic Excellence remains our </a:t>
            </a:r>
            <a:r>
              <a:rPr lang="en" sz="4800">
                <a:solidFill>
                  <a:srgbClr val="004B87"/>
                </a:solidFill>
              </a:rPr>
              <a:t>priority</a:t>
            </a:r>
            <a:endParaRPr sz="4800">
              <a:solidFill>
                <a:srgbClr val="004B87"/>
              </a:solidFill>
            </a:endParaRPr>
          </a:p>
        </p:txBody>
      </p:sp>
      <p:sp>
        <p:nvSpPr>
          <p:cNvPr id="124" name="Google Shape;12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9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3863325" y="4049600"/>
            <a:ext cx="46650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474050" y="4049600"/>
            <a:ext cx="4665000" cy="5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Emphasized at the beginning of the document</a:t>
            </a:r>
            <a:endParaRPr sz="24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7" name="Google Shape;127;p21"/>
          <p:cNvPicPr preferRelativeResize="0"/>
          <p:nvPr/>
        </p:nvPicPr>
        <p:blipFill>
          <a:blip r:embed="rId3">
            <a:alphaModFix amt="28000"/>
          </a:blip>
          <a:stretch>
            <a:fillRect/>
          </a:stretch>
        </p:blipFill>
        <p:spPr>
          <a:xfrm>
            <a:off x="5803875" y="771800"/>
            <a:ext cx="2724450" cy="27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On-screen Show (16:9)</PresentationFormat>
  <Paragraphs>111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Old Standard TT</vt:lpstr>
      <vt:lpstr>Roboto</vt:lpstr>
      <vt:lpstr>Lato</vt:lpstr>
      <vt:lpstr>Arial</vt:lpstr>
      <vt:lpstr>Paperback</vt:lpstr>
      <vt:lpstr>SRVUSD Strategic Directions</vt:lpstr>
      <vt:lpstr>PowerPoint Presentation</vt:lpstr>
      <vt:lpstr>ThoughtExchange</vt:lpstr>
      <vt:lpstr>Key Comments</vt:lpstr>
      <vt:lpstr>Key Comments</vt:lpstr>
      <vt:lpstr>Key Comments</vt:lpstr>
      <vt:lpstr>Concerns that were communicated</vt:lpstr>
      <vt:lpstr>Our Commitments...</vt:lpstr>
      <vt:lpstr>Academic Excellence remains our priority</vt:lpstr>
      <vt:lpstr>Equity &amp; Inclusion and Social Emotional Well-Being are needed for academic excellence to remain</vt:lpstr>
      <vt:lpstr>All our students, staff and community are included in our commitment to equity and inclusion - including those with special education needs</vt:lpstr>
      <vt:lpstr>We will continue to define Deep Learning</vt:lpstr>
      <vt:lpstr>We will ask our school sites to continue to engage their communities regarding Social Emotional Well-Being programs that will be used at their sites</vt:lpstr>
      <vt:lpstr>Measurement of progress will be made at the District, School Site and Department levels</vt:lpstr>
      <vt:lpstr>The importance of Career and Technical Education is included in the plan</vt:lpstr>
      <vt:lpstr>Continuous Improvement Cycle will include parents and students with our staff</vt:lpstr>
      <vt:lpstr>Transformational change requires cultural shifts... </vt:lpstr>
      <vt:lpstr>Cultural Shifts </vt:lpstr>
      <vt:lpstr>Next Steps</vt:lpstr>
      <vt:lpstr>What we will continue to work on</vt:lpstr>
      <vt:lpstr>Thank you to all stakeholders for your engagement in this process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SRVUSD Strategic Directions</dc:title>
  <dc:creator>Fischer, Cindy [EC]</dc:creator>
  <cp:lastModifiedBy>Fischer, Cindy [EC]</cp:lastModifiedBy>
  <cp:revision>1</cp:revision>
  <dcterms:modified xsi:type="dcterms:W3CDTF">2021-06-16T18:32:40Z</dcterms:modified>
</cp:coreProperties>
</file>